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859" r:id="rId2"/>
    <p:sldId id="1164" r:id="rId3"/>
    <p:sldId id="1183" r:id="rId4"/>
    <p:sldId id="1191" r:id="rId5"/>
    <p:sldId id="1167" r:id="rId6"/>
    <p:sldId id="1179" r:id="rId7"/>
    <p:sldId id="1192" r:id="rId8"/>
    <p:sldId id="1181" r:id="rId9"/>
    <p:sldId id="1182" r:id="rId10"/>
    <p:sldId id="1187" r:id="rId11"/>
    <p:sldId id="1186" r:id="rId12"/>
    <p:sldId id="1193" r:id="rId13"/>
    <p:sldId id="1194" r:id="rId14"/>
    <p:sldId id="1195" r:id="rId15"/>
    <p:sldId id="1171" r:id="rId16"/>
    <p:sldId id="1176" r:id="rId17"/>
    <p:sldId id="1177" r:id="rId18"/>
    <p:sldId id="1189" r:id="rId19"/>
    <p:sldId id="1173" r:id="rId20"/>
    <p:sldId id="1196" r:id="rId21"/>
    <p:sldId id="1174" r:id="rId22"/>
    <p:sldId id="1197" r:id="rId23"/>
    <p:sldId id="1198" r:id="rId24"/>
    <p:sldId id="1199" r:id="rId25"/>
    <p:sldId id="1200" r:id="rId26"/>
    <p:sldId id="1201" r:id="rId27"/>
    <p:sldId id="1206" r:id="rId28"/>
    <p:sldId id="1207" r:id="rId29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97A"/>
    <a:srgbClr val="1EB26A"/>
    <a:srgbClr val="E3F2E7"/>
    <a:srgbClr val="FF0000"/>
    <a:srgbClr val="8DC369"/>
    <a:srgbClr val="009900"/>
    <a:srgbClr val="62812B"/>
    <a:srgbClr val="A0C83C"/>
    <a:srgbClr val="006C45"/>
    <a:srgbClr val="009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6379" autoAdjust="0"/>
  </p:normalViewPr>
  <p:slideViewPr>
    <p:cSldViewPr>
      <p:cViewPr varScale="1">
        <p:scale>
          <a:sx n="107" d="100"/>
          <a:sy n="107" d="100"/>
        </p:scale>
        <p:origin x="67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88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A6677A-7160-4083-9553-F35DCC12160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78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46331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4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159102" y="-27384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实验班全程提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 高中地理 必修 第二册 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RMJY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2025/9/29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327" y="1927107"/>
            <a:ext cx="11523345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>
                <a:solidFill>
                  <a:srgbClr val="549E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第二章   乡村和城镇</a:t>
            </a:r>
            <a:endParaRPr lang="en-US" altLang="zh-CN" sz="5400" dirty="0" smtClean="0">
              <a:solidFill>
                <a:srgbClr val="549E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327" y="3223251"/>
            <a:ext cx="11523345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　乡村和城镇空间结构</a:t>
            </a:r>
            <a:endParaRPr lang="zh-CN" altLang="en-US" sz="4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3591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）其他因素对城镇空间结构的影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</a:t>
            </a: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967946"/>
              </p:ext>
            </p:extLst>
          </p:nvPr>
        </p:nvGraphicFramePr>
        <p:xfrm>
          <a:off x="478582" y="1412776"/>
          <a:ext cx="11305257" cy="5029200"/>
        </p:xfrm>
        <a:graphic>
          <a:graphicData uri="http://schemas.openxmlformats.org/drawingml/2006/table">
            <a:tbl>
              <a:tblPr firstRow="1" firstCol="1" bandRow="1"/>
              <a:tblGrid>
                <a:gridCol w="1944216">
                  <a:extLst>
                    <a:ext uri="{9D8B030D-6E8A-4147-A177-3AD203B41FA5}">
                      <a16:colId xmlns:a16="http://schemas.microsoft.com/office/drawing/2014/main" val="3914291679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val="366971451"/>
                    </a:ext>
                  </a:extLst>
                </a:gridCol>
                <a:gridCol w="4608513">
                  <a:extLst>
                    <a:ext uri="{9D8B030D-6E8A-4147-A177-3AD203B41FA5}">
                      <a16:colId xmlns:a16="http://schemas.microsoft.com/office/drawing/2014/main" val="3034329771"/>
                    </a:ext>
                  </a:extLst>
                </a:gridCol>
              </a:tblGrid>
              <a:tr h="21552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因素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749029"/>
                  </a:ext>
                </a:extLst>
              </a:tr>
              <a:tr h="13850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政策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政府通过制定区域发展战略、城镇政策和城镇规划干预城镇社会经济的发展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引导和划定不同的功能区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随着</a:t>
                      </a:r>
                      <a:r>
                        <a:rPr lang="en-US" sz="22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京津冀协同发展</a:t>
                      </a:r>
                      <a:r>
                        <a:rPr lang="en-US" sz="22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战略的实施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北京市调整空间结构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将市一级政府部门迁至近郊通州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943344"/>
                  </a:ext>
                </a:extLst>
              </a:tr>
              <a:tr h="86208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文化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地域文化底蕴深刻影响城镇内部空间结构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东西方文化差异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对城镇地域结构有深刻影响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8102"/>
                  </a:ext>
                </a:extLst>
              </a:tr>
              <a:tr h="150865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环</a:t>
                      </a:r>
                      <a:r>
                        <a:rPr lang="zh-CN" sz="2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境</a:t>
                      </a:r>
                      <a:r>
                        <a:rPr lang="zh-CN" sz="2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r>
                        <a:rPr lang="zh-CN" sz="2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工业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区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城镇内部空间结构应有利于城镇环境的改善和保护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对大气有污染的工厂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如石油化工厂、火力发电厂等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应布局在城镇主导风向下风向的郊区或与主导风向垂直的郊外</a:t>
                      </a:r>
                      <a:endParaRPr lang="zh-CN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450" marR="2245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873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40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75432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城镇内部空间结构的变化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）初期：各类功能用地混杂分布，并在中心区域自然集中。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）后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kd187.jpg" descr="id:21474910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54846" y="2708920"/>
            <a:ext cx="6408712" cy="200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2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2952328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镇内部空间结构与城镇功能区的区别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城镇内部空间结构与城镇功能区是两个有区别的概念。城镇内部空间结构是指在经济、社会、历史和政策等因素作用下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城镇功能区在空间中的分布与组合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而城镇功能区是指城镇中各种活动之间发生空间竞争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导致同类活动在空间上的高度集聚所形成的商业区、工业区、居住区、行政区、文化区等。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特别提醒.eps" descr="id:214749036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06574" y="908720"/>
            <a:ext cx="1937236" cy="4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6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20032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理利用城乡空间的意义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合理规划城乡空间的意义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知识点4.eps" descr="id:21474910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8582" y="889288"/>
            <a:ext cx="1426973" cy="379472"/>
          </a:xfrm>
          <a:prstGeom prst="rect">
            <a:avLst/>
          </a:prstGeom>
        </p:spPr>
      </p:pic>
      <p:pic>
        <p:nvPicPr>
          <p:cNvPr id="4" name="xb25.jpg" descr="id:214749104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681394" y="2060848"/>
            <a:ext cx="571806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合理规划城乡空间的途径及目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85433"/>
              </p:ext>
            </p:extLst>
          </p:nvPr>
        </p:nvGraphicFramePr>
        <p:xfrm>
          <a:off x="447190" y="1412776"/>
          <a:ext cx="11336648" cy="4086058"/>
        </p:xfrm>
        <a:graphic>
          <a:graphicData uri="http://schemas.openxmlformats.org/drawingml/2006/table">
            <a:tbl>
              <a:tblPr firstRow="1" firstCol="1" bandRow="1"/>
              <a:tblGrid>
                <a:gridCol w="5720024">
                  <a:extLst>
                    <a:ext uri="{9D8B030D-6E8A-4147-A177-3AD203B41FA5}">
                      <a16:colId xmlns:a16="http://schemas.microsoft.com/office/drawing/2014/main" val="1813762730"/>
                    </a:ext>
                  </a:extLst>
                </a:gridCol>
                <a:gridCol w="5616624">
                  <a:extLst>
                    <a:ext uri="{9D8B030D-6E8A-4147-A177-3AD203B41FA5}">
                      <a16:colId xmlns:a16="http://schemas.microsoft.com/office/drawing/2014/main" val="681471575"/>
                    </a:ext>
                  </a:extLst>
                </a:gridCol>
              </a:tblGrid>
              <a:tr h="4907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规划途径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514486"/>
                  </a:ext>
                </a:extLst>
              </a:tr>
              <a:tr h="107428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发展卫星城、合理规划工业区、保留一定规模的绿地和河湖等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改善环境状况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建设宜居的生活空间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000974"/>
                  </a:ext>
                </a:extLst>
              </a:tr>
              <a:tr h="105255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合理安排居住区、基础设施、公共服务设施等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提高土地资源利用效率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为生产和生活提供便利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201362"/>
                  </a:ext>
                </a:extLst>
              </a:tr>
              <a:tr h="134285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通过规划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确定具有历史文化价值的场所、建筑物、街区或村落等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保护地方和民族传统特色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使人类历史和文化遗产得以永续相传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915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68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疑难破.eps" descr="id:2147488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70689" y="764704"/>
            <a:ext cx="6249035" cy="539750"/>
          </a:xfrm>
          <a:prstGeom prst="rect">
            <a:avLst/>
          </a:prstGeom>
        </p:spPr>
      </p:pic>
      <p:pic>
        <p:nvPicPr>
          <p:cNvPr id="6" name="25疑难点1.eps" descr="id:214749039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97581" y="1538362"/>
            <a:ext cx="1413872" cy="424025"/>
          </a:xfrm>
          <a:prstGeom prst="rect">
            <a:avLst/>
          </a:prstGeom>
        </p:spPr>
      </p:pic>
      <p:sp>
        <p:nvSpPr>
          <p:cNvPr id="7" name="内容占位符 1"/>
          <p:cNvSpPr txBox="1">
            <a:spLocks/>
          </p:cNvSpPr>
          <p:nvPr/>
        </p:nvSpPr>
        <p:spPr bwMode="auto">
          <a:xfrm>
            <a:off x="360854" y="1414517"/>
            <a:ext cx="11485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乡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村各功能区的特征和分布规律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26.jpg" descr="id:21474910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14886" y="2170910"/>
            <a:ext cx="5870965" cy="392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308324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栏图为某地乡村景观图。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读图完成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图示属于乡村公共服务用地的是（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4667250" algn="l"/>
                <a:tab pos="6030913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.①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.②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4667250" algn="l"/>
                <a:tab pos="6030913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.③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.④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破疑典例1.eps" descr="id:21474910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8581" y="882842"/>
            <a:ext cx="1728193" cy="374876"/>
          </a:xfrm>
          <a:prstGeom prst="rect">
            <a:avLst/>
          </a:prstGeom>
        </p:spPr>
      </p:pic>
      <p:pic>
        <p:nvPicPr>
          <p:cNvPr id="7" name="xb27.jpg" descr="id:21474910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671270" y="1464820"/>
            <a:ext cx="4419988" cy="2160240"/>
          </a:xfrm>
          <a:prstGeom prst="rect">
            <a:avLst/>
          </a:prstGeom>
        </p:spPr>
      </p:pic>
      <p:sp>
        <p:nvSpPr>
          <p:cNvPr id="8" name="内容占位符 1"/>
          <p:cNvSpPr txBox="1">
            <a:spLocks/>
          </p:cNvSpPr>
          <p:nvPr/>
        </p:nvSpPr>
        <p:spPr bwMode="auto">
          <a:xfrm>
            <a:off x="360854" y="3068960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A</a:t>
            </a:r>
          </a:p>
        </p:txBody>
      </p:sp>
      <p:pic>
        <p:nvPicPr>
          <p:cNvPr id="9" name="24答案.eps" descr="id:21474880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0854" y="3248297"/>
            <a:ext cx="807720" cy="2876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637" y="5011607"/>
            <a:ext cx="959041" cy="360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894" y="4437112"/>
            <a:ext cx="8496944" cy="360040"/>
          </a:xfrm>
          <a:prstGeom prst="rect">
            <a:avLst/>
          </a:prstGeom>
        </p:spPr>
      </p:pic>
      <p:sp>
        <p:nvSpPr>
          <p:cNvPr id="12" name="内容占位符 1"/>
          <p:cNvSpPr txBox="1">
            <a:spLocks/>
          </p:cNvSpPr>
          <p:nvPr/>
        </p:nvSpPr>
        <p:spPr bwMode="auto">
          <a:xfrm>
            <a:off x="360854" y="3712964"/>
            <a:ext cx="114858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是广场，广场通常用于村民集会、休闲娱乐等公共活动，属于乡村公共服务用地；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是小卖部，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小卖部主要是商业经营场所，以营利为目的，不属于公共服务用地；</a:t>
            </a:r>
            <a:r>
              <a:rPr lang="en-US" altLang="zh-CN" sz="23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是耕地，耕地主要用于农业生产，属于农业用地，并非公共服务用地；</a:t>
            </a:r>
            <a:r>
              <a:rPr lang="en-US" altLang="zh-CN" sz="23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是民居，民居是村民居住的地方，属于居住用地，不是公共服务用地。</a:t>
            </a:r>
            <a:endParaRPr lang="en-US" altLang="zh-CN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24解析.eps" descr="id:214748808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82316" y="3892301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关于乡村的土地利用，说法正确的是（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商业用地都位于村落中心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农业用地一般分布在村落的周围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居住用地的面积最大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内部空间结构比城镇复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1"/>
          <p:cNvSpPr txBox="1">
            <a:spLocks/>
          </p:cNvSpPr>
          <p:nvPr/>
        </p:nvSpPr>
        <p:spPr bwMode="auto">
          <a:xfrm>
            <a:off x="360854" y="3531609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</a:p>
        </p:txBody>
      </p:sp>
      <p:pic>
        <p:nvPicPr>
          <p:cNvPr id="4" name="24答案.eps" descr="id:21474880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3710946"/>
            <a:ext cx="807720" cy="287655"/>
          </a:xfrm>
          <a:prstGeom prst="rect">
            <a:avLst/>
          </a:prstGeom>
        </p:spPr>
      </p:pic>
      <p:pic>
        <p:nvPicPr>
          <p:cNvPr id="5" name="xb27.jpg" descr="id:21474910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167214" y="1571364"/>
            <a:ext cx="4419988" cy="216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37" y="5421845"/>
            <a:ext cx="513550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5406" y="4873228"/>
            <a:ext cx="3888432" cy="360040"/>
          </a:xfrm>
          <a:prstGeom prst="rect">
            <a:avLst/>
          </a:prstGeom>
        </p:spPr>
      </p:pic>
      <p:sp>
        <p:nvSpPr>
          <p:cNvPr id="8" name="内容占位符 1"/>
          <p:cNvSpPr txBox="1">
            <a:spLocks/>
          </p:cNvSpPr>
          <p:nvPr/>
        </p:nvSpPr>
        <p:spPr bwMode="auto">
          <a:xfrm>
            <a:off x="360854" y="4149080"/>
            <a:ext cx="114858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业用地不一定都位于村落中心，也可能分布在交通运输便利的位置；农业用地一般分布在村落周围，方便村民进行农业生产活动；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乡村中面积最大的土地利用类型一般是农业用地，而非居住用地；乡村内部空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间结构相对城镇简单，功能分区没有城镇复杂。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24解析.eps" descr="id:214748808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82316" y="4328417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5疑难点2.eps" descr="id:21474907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5201" y="884324"/>
            <a:ext cx="1368152" cy="410314"/>
          </a:xfrm>
          <a:prstGeom prst="rect">
            <a:avLst/>
          </a:prstGeom>
        </p:spPr>
      </p:pic>
      <p:sp>
        <p:nvSpPr>
          <p:cNvPr id="4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46331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镇主要功能区的判断方法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28.jpg" descr="id:214749112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574925" y="1484784"/>
            <a:ext cx="4755537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破疑典例2.eps" descr="id:21474904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8582" y="908720"/>
            <a:ext cx="1706936" cy="370265"/>
          </a:xfrm>
          <a:prstGeom prst="rect">
            <a:avLst/>
          </a:prstGeom>
        </p:spPr>
      </p:pic>
      <p:sp>
        <p:nvSpPr>
          <p:cNvPr id="15" name="内容占位符 1"/>
          <p:cNvSpPr txBox="1">
            <a:spLocks/>
          </p:cNvSpPr>
          <p:nvPr/>
        </p:nvSpPr>
        <p:spPr bwMode="auto">
          <a:xfrm>
            <a:off x="360854" y="4728791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24答案.eps" descr="id:214748808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0854" y="4934006"/>
            <a:ext cx="807720" cy="287655"/>
          </a:xfrm>
          <a:prstGeom prst="rect">
            <a:avLst/>
          </a:prstGeom>
        </p:spPr>
      </p:pic>
      <p:sp>
        <p:nvSpPr>
          <p:cNvPr id="9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397031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图为某城市规划简图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该市常年盛行东北风。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据此完成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该城市主要功能区包括居住区、工业区、商业区和文化区。图中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①②③④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代表的功能分区分别是（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工业区、商业区、居住区、文化区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居住区、文化区、商业区、工业区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居住区、商业区、工业区、文化区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商业区、文化区、居住区、工业区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xb29.jpg" descr="id:214749113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102290" y="2164043"/>
            <a:ext cx="4176464" cy="291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7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知识点1.eps" descr="id:21474879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1485969"/>
            <a:ext cx="1302385" cy="359410"/>
          </a:xfrm>
          <a:prstGeom prst="rect">
            <a:avLst/>
          </a:prstGeom>
        </p:spPr>
      </p:pic>
      <p:pic>
        <p:nvPicPr>
          <p:cNvPr id="8" name="24知识过.eps" descr="id:2147487985;FounderCES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0689" y="755651"/>
            <a:ext cx="6249035" cy="539750"/>
          </a:xfrm>
          <a:prstGeom prst="rect">
            <a:avLst/>
          </a:prstGeom>
        </p:spPr>
      </p:pic>
      <p:sp>
        <p:nvSpPr>
          <p:cNvPr id="9" name="内容占位符 1"/>
          <p:cNvSpPr>
            <a:spLocks noGrp="1"/>
          </p:cNvSpPr>
          <p:nvPr>
            <p:ph idx="1"/>
          </p:nvPr>
        </p:nvSpPr>
        <p:spPr>
          <a:xfrm>
            <a:off x="360854" y="1342509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乡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村的土地利用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：以农业经济活动为主的地区。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农业用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</a:t>
            </a:r>
            <a:endParaRPr lang="en-US" altLang="zh-CN" sz="1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）类型：农业用地可分为耕地、林地、草地、水域等不同类型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）分布：农业用地一般分布在</a:t>
            </a:r>
            <a:r>
              <a:rPr lang="zh-CN" altLang="zh-CN" b="1">
                <a:solidFill>
                  <a:srgbClr val="F397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村落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的周围。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35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308324"/>
          </a:xfrm>
        </p:spPr>
        <p:txBody>
          <a:bodyPr/>
          <a:lstStyle/>
          <a:p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图可知：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在城市内部规划中所占面积最大，为居住区；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位于城市中心，租金较高，且多个交通干线在此汇集，交通运输便利，人流量较大，为商业区；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位于城市外围地区，地价较低，且靠近铁路，交通运输便利，为工业区；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位于城市外围地区，靠近山地，环境质量较好，为文化区。</a:t>
            </a:r>
            <a:endParaRPr lang="zh-CN" altLang="en-US"/>
          </a:p>
        </p:txBody>
      </p:sp>
      <p:pic>
        <p:nvPicPr>
          <p:cNvPr id="3" name="24解析.eps" descr="id:21474880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8582" y="980728"/>
            <a:ext cx="807720" cy="287655"/>
          </a:xfrm>
          <a:prstGeom prst="rect">
            <a:avLst/>
          </a:prstGeom>
        </p:spPr>
      </p:pic>
      <p:pic>
        <p:nvPicPr>
          <p:cNvPr id="4" name="xb29.jpg" descr="id:214749113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90950" y="3065841"/>
            <a:ext cx="4176464" cy="291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35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四地最适宜建高级居住区的是（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内容占位符 1"/>
          <p:cNvSpPr txBox="1">
            <a:spLocks/>
          </p:cNvSpPr>
          <p:nvPr/>
        </p:nvSpPr>
        <p:spPr bwMode="auto">
          <a:xfrm>
            <a:off x="360854" y="3596988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</a:t>
            </a:r>
          </a:p>
        </p:txBody>
      </p:sp>
      <p:pic>
        <p:nvPicPr>
          <p:cNvPr id="6" name="24答案.eps" descr="id:21474880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3776325"/>
            <a:ext cx="807720" cy="287655"/>
          </a:xfrm>
          <a:prstGeom prst="rect">
            <a:avLst/>
          </a:prstGeom>
        </p:spPr>
      </p:pic>
      <p:sp>
        <p:nvSpPr>
          <p:cNvPr id="9" name="内容占位符 1"/>
          <p:cNvSpPr txBox="1">
            <a:spLocks/>
          </p:cNvSpPr>
          <p:nvPr/>
        </p:nvSpPr>
        <p:spPr bwMode="auto">
          <a:xfrm>
            <a:off x="360854" y="4172887"/>
            <a:ext cx="11485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图可知，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地位于城区东北部，远离工业区且位于盛行风的上风向、河流的上游，地势较高，环境质量较好，适宜建造高级居住区。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xb29.jpg" descr="id:214749113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800094" y="1484784"/>
            <a:ext cx="3663264" cy="2558177"/>
          </a:xfrm>
          <a:prstGeom prst="rect">
            <a:avLst/>
          </a:prstGeom>
        </p:spPr>
      </p:pic>
      <p:pic>
        <p:nvPicPr>
          <p:cNvPr id="15" name="24解析.eps" descr="id:214748808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2316" y="4352224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20032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经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济因素对城镇内部空间结构形成和变化的影响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影响地租高低的主要因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素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25疑难点3.eps" descr="id:21474911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8582" y="908720"/>
            <a:ext cx="1368152" cy="410314"/>
          </a:xfrm>
          <a:prstGeom prst="rect">
            <a:avLst/>
          </a:prstGeom>
        </p:spPr>
      </p:pic>
      <p:pic>
        <p:nvPicPr>
          <p:cNvPr id="4" name="xb30.jpg" descr="id:214749116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566814" y="2060848"/>
            <a:ext cx="574840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9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距离市中心的远近对城镇功能区的影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响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xb31.jpg" descr="id:21474911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84660" y="1412776"/>
            <a:ext cx="5978897" cy="488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5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632311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交通运输便捷程度对城镇功能区的影响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一般来说，穿过的道路越多，或者距交通干线越近，土地租金就越高；距市中心越近，土地租金也越高。城市内部地租分布如下图所示：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3740"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中心处地租最高，沿交通运输线往外地租逐渐下降，在道路交会处又有所上升，形成地租次高中心，随后往外又继续下降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xb32.jpg" descr="id:21474911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46934" y="2492896"/>
            <a:ext cx="4050838" cy="269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886284"/>
              </p:ext>
            </p:extLst>
          </p:nvPr>
        </p:nvGraphicFramePr>
        <p:xfrm>
          <a:off x="406574" y="1772816"/>
          <a:ext cx="1137726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7344816">
                  <a:extLst>
                    <a:ext uri="{9D8B030D-6E8A-4147-A177-3AD203B41FA5}">
                      <a16:colId xmlns:a16="http://schemas.microsoft.com/office/drawing/2014/main" val="3702609651"/>
                    </a:ext>
                  </a:extLst>
                </a:gridCol>
                <a:gridCol w="1559030">
                  <a:extLst>
                    <a:ext uri="{9D8B030D-6E8A-4147-A177-3AD203B41FA5}">
                      <a16:colId xmlns:a16="http://schemas.microsoft.com/office/drawing/2014/main" val="2189360797"/>
                    </a:ext>
                  </a:extLst>
                </a:gridCol>
                <a:gridCol w="2473417">
                  <a:extLst>
                    <a:ext uri="{9D8B030D-6E8A-4147-A177-3AD203B41FA5}">
                      <a16:colId xmlns:a16="http://schemas.microsoft.com/office/drawing/2014/main" val="3790768221"/>
                    </a:ext>
                  </a:extLst>
                </a:gridCol>
              </a:tblGrid>
              <a:tr h="5192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便捷度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租金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44654"/>
                  </a:ext>
                </a:extLst>
              </a:tr>
              <a:tr h="5192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市中心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有多条道路穿过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最好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最高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60503"/>
                  </a:ext>
                </a:extLst>
              </a:tr>
              <a:tr h="53052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从市中心延伸出来的主要道路的两边和道路的交会处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较好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较高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674726"/>
                  </a:ext>
                </a:extLst>
              </a:tr>
              <a:tr h="5192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远离道路的地区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较差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较低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182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40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3416320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着现代城市规模不断扩张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有些城市已经由单中心结构向多中心结构转变。右栏图中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分别代表单中心与多中心空间结构城市地价变化曲线。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据此完成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若某城市为多中心空间结构，则图中适宜布局商业区的有（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5287963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.①②③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.②④⑤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5287963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.①③④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.③④⑤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破疑典例3.eps" descr="id:21474911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33338" y="888468"/>
            <a:ext cx="1817452" cy="394238"/>
          </a:xfrm>
          <a:prstGeom prst="rect">
            <a:avLst/>
          </a:prstGeom>
        </p:spPr>
      </p:pic>
      <p:pic>
        <p:nvPicPr>
          <p:cNvPr id="5" name="xb33.jpg" descr="id:214749119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111430" y="3122100"/>
            <a:ext cx="3456384" cy="2323124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4149080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</a:t>
            </a:r>
          </a:p>
        </p:txBody>
      </p:sp>
      <p:pic>
        <p:nvPicPr>
          <p:cNvPr id="7" name="24答案.eps" descr="id:21474880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0854" y="4328417"/>
            <a:ext cx="807720" cy="287655"/>
          </a:xfrm>
          <a:prstGeom prst="rect">
            <a:avLst/>
          </a:prstGeom>
        </p:spPr>
      </p:pic>
      <p:sp>
        <p:nvSpPr>
          <p:cNvPr id="8" name="内容占位符 1"/>
          <p:cNvSpPr txBox="1">
            <a:spLocks/>
          </p:cNvSpPr>
          <p:nvPr/>
        </p:nvSpPr>
        <p:spPr bwMode="auto">
          <a:xfrm>
            <a:off x="360854" y="4797152"/>
            <a:ext cx="76785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业区的付租能力强，往往布局在地租高峰处，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适宜布局商业区；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②⑤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地租低，区位条件差，不适合布局商业区。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24解析.eps" descr="id:214748808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82316" y="4976489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9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686" y="4972309"/>
            <a:ext cx="6624736" cy="36004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与图中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曲线形成多个地租高峰最相关的因素是（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33.jpg" descr="id:214749119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222998" y="1556792"/>
            <a:ext cx="3456384" cy="2323124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3623191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</a:p>
        </p:txBody>
      </p:sp>
      <p:pic>
        <p:nvPicPr>
          <p:cNvPr id="7" name="24答案.eps" descr="id:214748808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60854" y="3802528"/>
            <a:ext cx="807720" cy="287655"/>
          </a:xfrm>
          <a:prstGeom prst="rect">
            <a:avLst/>
          </a:prstGeom>
        </p:spPr>
      </p:pic>
      <p:sp>
        <p:nvSpPr>
          <p:cNvPr id="8" name="内容占位符 1"/>
          <p:cNvSpPr txBox="1">
            <a:spLocks/>
          </p:cNvSpPr>
          <p:nvPr/>
        </p:nvSpPr>
        <p:spPr bwMode="auto">
          <a:xfrm>
            <a:off x="360854" y="4275166"/>
            <a:ext cx="11485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响地租高低的主要因素除了距市中心距离之外，交通运输便捷程度是重要因素，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多个地租高峰是进出城交通干线和环线的交会处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；地形、历史和环境非最优选项。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24解析.eps" descr="id:214748808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82316" y="4454503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8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79223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与单中心相比，多中心城市空间结构（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降低了城市平均地价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提高了城市边缘区地价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降低了农业用地地价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提高了城市中心区地价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33.jpg" descr="id:21474911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43077" y="1504014"/>
            <a:ext cx="3613969" cy="2429041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3537156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</a:p>
        </p:txBody>
      </p:sp>
      <p:pic>
        <p:nvPicPr>
          <p:cNvPr id="7" name="24答案.eps" descr="id:214748808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0854" y="3716493"/>
            <a:ext cx="807720" cy="287655"/>
          </a:xfrm>
          <a:prstGeom prst="rect">
            <a:avLst/>
          </a:prstGeom>
        </p:spPr>
      </p:pic>
      <p:sp>
        <p:nvSpPr>
          <p:cNvPr id="9" name="内容占位符 1"/>
          <p:cNvSpPr txBox="1">
            <a:spLocks/>
          </p:cNvSpPr>
          <p:nvPr/>
        </p:nvSpPr>
        <p:spPr bwMode="auto">
          <a:xfrm>
            <a:off x="360854" y="4185228"/>
            <a:ext cx="11485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据图中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两条曲线可判断，多中心城市空间结构的城市边缘地价较单中心高，城市中心区地价较单中心低，无法判断城市平均地价和农业用地地价。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24解析.eps" descr="id:214748808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2316" y="4364565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乡村内部空间结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构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kd185.jpg" descr="id:21474909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30910" y="1412776"/>
            <a:ext cx="575836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8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3960440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村内部空间结构的形成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影响因素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自然环境、社会经济、风俗文化等。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乡村规划的特点及要求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拓展探究.eps" descr="id:214749044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8582" y="981298"/>
            <a:ext cx="2082600" cy="431478"/>
          </a:xfrm>
          <a:prstGeom prst="rect">
            <a:avLst/>
          </a:prstGeom>
        </p:spPr>
      </p:pic>
      <p:pic>
        <p:nvPicPr>
          <p:cNvPr id="6" name="XB22.eps" descr="id:21474909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94806" y="2708920"/>
            <a:ext cx="703244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知识点2.eps" descr="id:21474880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889580"/>
            <a:ext cx="1354455" cy="359410"/>
          </a:xfrm>
          <a:prstGeom prst="rect">
            <a:avLst/>
          </a:prstGeom>
        </p:spPr>
      </p:pic>
      <p:sp>
        <p:nvSpPr>
          <p:cNvPr id="5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684244"/>
          </a:xfrm>
        </p:spPr>
        <p:txBody>
          <a:bodyPr/>
          <a:lstStyle/>
          <a:p>
            <a:pPr lvl="0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镇内部空间结构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城镇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：包括城市和镇，是以</a:t>
            </a:r>
            <a:r>
              <a:rPr lang="zh-CN" altLang="zh-CN" b="1">
                <a:solidFill>
                  <a:srgbClr val="F397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非农业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经济活动为主的地区。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城镇功能分区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kd186.jpg" descr="id:214749097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350790" y="2564904"/>
            <a:ext cx="5907836" cy="1656184"/>
          </a:xfrm>
          <a:prstGeom prst="rect">
            <a:avLst/>
          </a:prstGeom>
        </p:spPr>
      </p:pic>
      <p:sp>
        <p:nvSpPr>
          <p:cNvPr id="7" name="内容占位符 1"/>
          <p:cNvSpPr txBox="1">
            <a:spLocks/>
          </p:cNvSpPr>
          <p:nvPr/>
        </p:nvSpPr>
        <p:spPr bwMode="auto">
          <a:xfrm>
            <a:off x="360854" y="4365104"/>
            <a:ext cx="11485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城镇功能分区特点</a:t>
            </a:r>
            <a:endParaRPr lang="zh-CN" altLang="zh-CN" sz="1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）城镇不同的功能区之间一般没有明确的界线。</a:t>
            </a:r>
            <a:endParaRPr lang="zh-CN" altLang="zh-CN" sz="1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）某一种功能区以某种土地利用方式为主，可能兼有其他类型的用地。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常见功能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区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458041"/>
              </p:ext>
            </p:extLst>
          </p:nvPr>
        </p:nvGraphicFramePr>
        <p:xfrm>
          <a:off x="406574" y="1483844"/>
          <a:ext cx="11377264" cy="3528398"/>
        </p:xfrm>
        <a:graphic>
          <a:graphicData uri="http://schemas.openxmlformats.org/drawingml/2006/table">
            <a:tbl>
              <a:tblPr firstRow="1" firstCol="1" bandRow="1"/>
              <a:tblGrid>
                <a:gridCol w="1656184">
                  <a:extLst>
                    <a:ext uri="{9D8B030D-6E8A-4147-A177-3AD203B41FA5}">
                      <a16:colId xmlns:a16="http://schemas.microsoft.com/office/drawing/2014/main" val="1428609001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val="1122946098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1355656958"/>
                    </a:ext>
                  </a:extLst>
                </a:gridCol>
              </a:tblGrid>
              <a:tr h="42039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功能区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分布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特征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875405"/>
                  </a:ext>
                </a:extLst>
              </a:tr>
              <a:tr h="5051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居住区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城镇中广泛分布的一种功能区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分为高级居住区和普通居住区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823737"/>
                  </a:ext>
                </a:extLst>
              </a:tr>
              <a:tr h="106707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商业区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多位于城镇中心、交通干线的两侧或街角路口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主要为点状或条状分布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大城市的中心往往形成中央商务区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262872"/>
                  </a:ext>
                </a:extLst>
              </a:tr>
              <a:tr h="133383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工业区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多分布在靠近河流、铁路、公路等交通比较便捷的地带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工业集聚的区域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通常距离城镇中心较远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同时要考虑保护环境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933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68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3312368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镇主要功能区的判断方法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根据面积特征判断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商业区。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根据分布位置判断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商业区一般位于城镇中心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居住区分布最广泛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工业区多位于城镇外围交通运输便利的位置。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根据其他特点判断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商业区高楼林立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工业区交通运输方便、有污染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高级居住区和普通居住区分化较为明显等。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名师点睛.eps" descr="id:214749050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20464" y="908720"/>
            <a:ext cx="2046350" cy="47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知识点3.eps" descr="id:21474903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4712" y="908720"/>
            <a:ext cx="1426973" cy="379472"/>
          </a:xfrm>
          <a:prstGeom prst="rect">
            <a:avLst/>
          </a:prstGeom>
        </p:spPr>
      </p:pic>
      <p:sp>
        <p:nvSpPr>
          <p:cNvPr id="5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75432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镇内部空间结构的形成和变化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城镇功能分区的形成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城镇中不同的土地由于不同活动的竞争形成了不同的功能区，其关系如下：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xb23.jpg" descr="id:214749100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574927" y="2564904"/>
            <a:ext cx="4680520" cy="344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0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731243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影响城镇内部空间结构的因素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）经济因素对城镇空间结构的影响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经济因素通过影响</a:t>
            </a:r>
            <a:r>
              <a:rPr lang="zh-CN" altLang="zh-CN" sz="2300" b="1">
                <a:solidFill>
                  <a:srgbClr val="F397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地租水平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来影响城镇功能分区，是城镇功能区分化的主要影响因素</a:t>
            </a:r>
            <a:r>
              <a:rPr lang="zh-CN" altLang="zh-CN" sz="23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3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xb24.jpg" descr="id:21474910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94806" y="2780928"/>
            <a:ext cx="654825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4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2471</Words>
  <Application>Microsoft Office PowerPoint</Application>
  <PresentationFormat>自定义</PresentationFormat>
  <Paragraphs>144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Calibri</vt:lpstr>
      <vt:lpstr>仿宋</vt:lpstr>
      <vt:lpstr>黑体</vt:lpstr>
      <vt:lpstr>楷体</vt:lpstr>
      <vt:lpstr>宋体</vt:lpstr>
      <vt:lpstr>微软雅黑</vt:lpstr>
      <vt:lpstr>Arial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Administrator</cp:lastModifiedBy>
  <cp:revision>440</cp:revision>
  <dcterms:created xsi:type="dcterms:W3CDTF">2020-11-06T05:24:00Z</dcterms:created>
  <dcterms:modified xsi:type="dcterms:W3CDTF">2025-09-29T07:53:50Z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